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12"/>
  </p:notesMasterIdLst>
  <p:sldIdLst>
    <p:sldId id="271" r:id="rId5"/>
    <p:sldId id="287" r:id="rId6"/>
    <p:sldId id="289" r:id="rId7"/>
    <p:sldId id="284" r:id="rId8"/>
    <p:sldId id="288" r:id="rId9"/>
    <p:sldId id="290" r:id="rId10"/>
    <p:sldId id="28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70C043-F99E-4F52-B1D1-20E20CCE9E25}" v="232" dt="2022-07-13T14:56:35.8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80" d="100"/>
          <a:sy n="80" d="100"/>
        </p:scale>
        <p:origin x="3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D7219-10CF-4BAE-A52F-979F7B31538A}" type="datetimeFigureOut">
              <a:rPr lang="en-GB" smtClean="0"/>
              <a:t>19/07/2022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5CC94-CD91-4567-BF05-F4EE376848A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1959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7b3297eb0d_1_9"/>
          <p:cNvSpPr txBox="1">
            <a:spLocks noGrp="1"/>
          </p:cNvSpPr>
          <p:nvPr>
            <p:ph type="title"/>
          </p:nvPr>
        </p:nvSpPr>
        <p:spPr>
          <a:xfrm>
            <a:off x="609600" y="77708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7b3297eb0d_1_9"/>
          <p:cNvSpPr txBox="1">
            <a:spLocks noGrp="1"/>
          </p:cNvSpPr>
          <p:nvPr>
            <p:ph type="body" idx="1"/>
          </p:nvPr>
        </p:nvSpPr>
        <p:spPr>
          <a:xfrm>
            <a:off x="609600" y="1968500"/>
            <a:ext cx="10972800" cy="38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g7b3297eb0d_1_9"/>
          <p:cNvSpPr txBox="1">
            <a:spLocks noGrp="1"/>
          </p:cNvSpPr>
          <p:nvPr>
            <p:ph type="sldNum" idx="12"/>
          </p:nvPr>
        </p:nvSpPr>
        <p:spPr>
          <a:xfrm>
            <a:off x="609600" y="638076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542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7b3297eb0d_1_13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g7b3297eb0d_1_13"/>
          <p:cNvSpPr txBox="1">
            <a:spLocks noGrp="1"/>
          </p:cNvSpPr>
          <p:nvPr>
            <p:ph type="subTitle" idx="1"/>
          </p:nvPr>
        </p:nvSpPr>
        <p:spPr>
          <a:xfrm>
            <a:off x="9144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g7b3297eb0d_1_13"/>
          <p:cNvSpPr txBox="1">
            <a:spLocks noGrp="1"/>
          </p:cNvSpPr>
          <p:nvPr>
            <p:ph type="sldNum" idx="12"/>
          </p:nvPr>
        </p:nvSpPr>
        <p:spPr>
          <a:xfrm>
            <a:off x="609600" y="638076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2888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71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7b3297eb0d_1_0"/>
          <p:cNvSpPr/>
          <p:nvPr/>
        </p:nvSpPr>
        <p:spPr>
          <a:xfrm>
            <a:off x="0" y="6259575"/>
            <a:ext cx="12192000" cy="6075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g7b3297eb0d_1_0"/>
          <p:cNvSpPr/>
          <p:nvPr/>
        </p:nvSpPr>
        <p:spPr>
          <a:xfrm>
            <a:off x="0" y="0"/>
            <a:ext cx="12192000" cy="6075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g7b3297eb0d_1_0"/>
          <p:cNvSpPr txBox="1">
            <a:spLocks noGrp="1"/>
          </p:cNvSpPr>
          <p:nvPr>
            <p:ph type="title"/>
          </p:nvPr>
        </p:nvSpPr>
        <p:spPr>
          <a:xfrm>
            <a:off x="609600" y="77708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g7b3297eb0d_1_0"/>
          <p:cNvSpPr txBox="1">
            <a:spLocks noGrp="1"/>
          </p:cNvSpPr>
          <p:nvPr>
            <p:ph type="body" idx="1"/>
          </p:nvPr>
        </p:nvSpPr>
        <p:spPr>
          <a:xfrm>
            <a:off x="609600" y="1968500"/>
            <a:ext cx="10972800" cy="38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g7b3297eb0d_1_0"/>
          <p:cNvSpPr txBox="1">
            <a:spLocks noGrp="1"/>
          </p:cNvSpPr>
          <p:nvPr>
            <p:ph type="sldNum" idx="12"/>
          </p:nvPr>
        </p:nvSpPr>
        <p:spPr>
          <a:xfrm>
            <a:off x="609600" y="638076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g7b3297eb0d_1_0"/>
          <p:cNvSpPr/>
          <p:nvPr/>
        </p:nvSpPr>
        <p:spPr>
          <a:xfrm rot="10800000">
            <a:off x="443940" y="562879"/>
            <a:ext cx="333300" cy="214200"/>
          </a:xfrm>
          <a:prstGeom prst="triangle">
            <a:avLst>
              <a:gd name="adj" fmla="val 50000"/>
            </a:avLst>
          </a:prstGeom>
          <a:solidFill>
            <a:srgbClr val="00A3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A3E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Google Shape;16;g7b3297eb0d_1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195851" y="6277557"/>
            <a:ext cx="529507" cy="5715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845531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kepler.gl/demo/map?mapUrl=https://dl.dropboxusercontent.com/s/tj7eif7x7ix8l5m/Brazil%20FCDO.json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14"/>
            <a:ext cx="12192000" cy="685758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"/>
          <p:cNvSpPr/>
          <p:nvPr/>
        </p:nvSpPr>
        <p:spPr>
          <a:xfrm>
            <a:off x="0" y="0"/>
            <a:ext cx="7218219" cy="6858000"/>
          </a:xfrm>
          <a:prstGeom prst="rect">
            <a:avLst/>
          </a:prstGeom>
          <a:gradFill>
            <a:gsLst>
              <a:gs pos="0">
                <a:srgbClr val="00A3E0"/>
              </a:gs>
              <a:gs pos="41000">
                <a:srgbClr val="00B0F0"/>
              </a:gs>
              <a:gs pos="100000">
                <a:srgbClr val="44546A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13575" y="-7"/>
            <a:ext cx="1670475" cy="167484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75;g7b3297eb0d_1_48">
            <a:extLst>
              <a:ext uri="{FF2B5EF4-FFF2-40B4-BE49-F238E27FC236}">
                <a16:creationId xmlns:a16="http://schemas.microsoft.com/office/drawing/2014/main" id="{E845E3E4-153B-4A5C-BC13-07AE22675A4E}"/>
              </a:ext>
            </a:extLst>
          </p:cNvPr>
          <p:cNvSpPr txBox="1">
            <a:spLocks/>
          </p:cNvSpPr>
          <p:nvPr/>
        </p:nvSpPr>
        <p:spPr>
          <a:xfrm>
            <a:off x="609600" y="456398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1" i="0" u="none" strike="noStrike" cap="none">
                <a:solidFill>
                  <a:srgbClr val="558ED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GB" sz="4000" kern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School-to-infrastructure m</a:t>
            </a:r>
            <a:r>
              <a:rPr kumimoji="0" lang="en-GB" sz="40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apping</a:t>
            </a:r>
            <a:r>
              <a:rPr kumimoji="0" lang="en-GB" sz="4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work</a:t>
            </a:r>
            <a:br>
              <a:rPr kumimoji="0" lang="en-GB" sz="4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GB" sz="4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BRAZIL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July 2022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4741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AF474CE-B921-40CF-B260-1FD1BF352718}"/>
              </a:ext>
            </a:extLst>
          </p:cNvPr>
          <p:cNvSpPr txBox="1"/>
          <p:nvPr/>
        </p:nvSpPr>
        <p:spPr>
          <a:xfrm>
            <a:off x="389467" y="758323"/>
            <a:ext cx="1169023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>
              <a:defRPr sz="32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pt-BR" dirty="0"/>
              <a:t>Remoteness of schools from ICT infrastructure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6821D0B-CAC9-CA5B-F866-8A1CC1F2895D}"/>
              </a:ext>
            </a:extLst>
          </p:cNvPr>
          <p:cNvGrpSpPr/>
          <p:nvPr/>
        </p:nvGrpSpPr>
        <p:grpSpPr>
          <a:xfrm>
            <a:off x="1227221" y="1222781"/>
            <a:ext cx="9456822" cy="5021607"/>
            <a:chOff x="0" y="0"/>
            <a:chExt cx="5132705" cy="256032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51FB7B8-73E8-47ED-32F5-FF6D5CC12DC5}"/>
                </a:ext>
              </a:extLst>
            </p:cNvPr>
            <p:cNvGrpSpPr/>
            <p:nvPr/>
          </p:nvGrpSpPr>
          <p:grpSpPr>
            <a:xfrm>
              <a:off x="0" y="0"/>
              <a:ext cx="5132705" cy="2560320"/>
              <a:chOff x="0" y="0"/>
              <a:chExt cx="5132933" cy="2560320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0BED95B5-912E-D471-3CF2-266193BC2A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709420" cy="1280160"/>
              </a:xfrm>
              <a:prstGeom prst="rect">
                <a:avLst/>
              </a:prstGeom>
              <a:effectLst>
                <a:softEdge rad="103926"/>
              </a:effectLst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1CEB409C-B6ED-8672-519A-B429BA31A4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11756" y="0"/>
                <a:ext cx="1709420" cy="1280160"/>
              </a:xfrm>
              <a:prstGeom prst="rect">
                <a:avLst/>
              </a:prstGeom>
              <a:effectLst>
                <a:softEdge rad="103926"/>
              </a:effectLst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FD26F38-694F-F0DA-15BE-608D69096E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23513" y="0"/>
                <a:ext cx="1709420" cy="1280160"/>
              </a:xfrm>
              <a:prstGeom prst="rect">
                <a:avLst/>
              </a:prstGeom>
              <a:effectLst>
                <a:softEdge rad="103926"/>
              </a:effectLst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7E34DBBC-B35B-BBB8-5FEF-B50AB7944C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1280160"/>
                <a:ext cx="1709420" cy="1280160"/>
              </a:xfrm>
              <a:prstGeom prst="rect">
                <a:avLst/>
              </a:prstGeom>
              <a:effectLst>
                <a:softEdge rad="103926"/>
              </a:effectLst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91D4367B-F713-5E6C-AAD3-B805ACEB94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11756" y="1280160"/>
                <a:ext cx="1709420" cy="1280160"/>
              </a:xfrm>
              <a:prstGeom prst="rect">
                <a:avLst/>
              </a:prstGeom>
              <a:effectLst>
                <a:softEdge rad="103926"/>
              </a:effectLst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D7E9A7E0-0213-72CA-A6C0-043FBDE935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23513" y="1280160"/>
                <a:ext cx="1709420" cy="1280160"/>
              </a:xfrm>
              <a:prstGeom prst="rect">
                <a:avLst/>
              </a:prstGeom>
              <a:effectLst>
                <a:softEdge rad="103926"/>
              </a:effectLst>
            </p:spPr>
          </p:pic>
        </p:grpSp>
        <p:sp>
          <p:nvSpPr>
            <p:cNvPr id="9" name="Text Box 2">
              <a:extLst>
                <a:ext uri="{FF2B5EF4-FFF2-40B4-BE49-F238E27FC236}">
                  <a16:creationId xmlns:a16="http://schemas.microsoft.com/office/drawing/2014/main" id="{8305919C-80F6-BC44-A0EE-28375FE665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7084" y="7315"/>
              <a:ext cx="735965" cy="2552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All schools</a:t>
              </a:r>
              <a:endParaRPr lang="en-US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 Box 2">
              <a:extLst>
                <a:ext uri="{FF2B5EF4-FFF2-40B4-BE49-F238E27FC236}">
                  <a16:creationId xmlns:a16="http://schemas.microsoft.com/office/drawing/2014/main" id="{97EE207C-430D-3A7E-487B-B270BE1374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4678" y="7315"/>
              <a:ext cx="735965" cy="2552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00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&gt; 2 km</a:t>
              </a:r>
              <a:endParaRPr lang="en-US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 Box 2">
              <a:extLst>
                <a:ext uri="{FF2B5EF4-FFF2-40B4-BE49-F238E27FC236}">
                  <a16:creationId xmlns:a16="http://schemas.microsoft.com/office/drawing/2014/main" id="{2671C2C6-6C18-C47A-0D04-8C5B812985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96435" y="0"/>
              <a:ext cx="735965" cy="2552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00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&gt; 5 km</a:t>
              </a:r>
              <a:endParaRPr lang="en-US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 Box 2">
              <a:extLst>
                <a:ext uri="{FF2B5EF4-FFF2-40B4-BE49-F238E27FC236}">
                  <a16:creationId xmlns:a16="http://schemas.microsoft.com/office/drawing/2014/main" id="{D713E5E3-4628-FE07-3FE8-0A668E2AB3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2921" y="1280160"/>
              <a:ext cx="735965" cy="2552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00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&gt; 10 km</a:t>
              </a:r>
              <a:endParaRPr lang="en-US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 Box 2">
              <a:extLst>
                <a:ext uri="{FF2B5EF4-FFF2-40B4-BE49-F238E27FC236}">
                  <a16:creationId xmlns:a16="http://schemas.microsoft.com/office/drawing/2014/main" id="{9BC75697-3A8F-428B-6AC7-2C92B31A2F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0515" y="1302105"/>
              <a:ext cx="735965" cy="2552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00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&gt; 20 km</a:t>
              </a:r>
              <a:endParaRPr lang="en-US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 Box 2">
              <a:extLst>
                <a:ext uri="{FF2B5EF4-FFF2-40B4-BE49-F238E27FC236}">
                  <a16:creationId xmlns:a16="http://schemas.microsoft.com/office/drawing/2014/main" id="{5C1C5D4D-2043-C9FA-6461-79A47AD95F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96435" y="1302105"/>
              <a:ext cx="735965" cy="2552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00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&gt; 40 km</a:t>
              </a:r>
              <a:endParaRPr lang="en-US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9776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AF474CE-B921-40CF-B260-1FD1BF352718}"/>
              </a:ext>
            </a:extLst>
          </p:cNvPr>
          <p:cNvSpPr txBox="1"/>
          <p:nvPr/>
        </p:nvSpPr>
        <p:spPr>
          <a:xfrm>
            <a:off x="389467" y="758323"/>
            <a:ext cx="856314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Infrastructure Map</a:t>
            </a: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F1350E-3A17-E94C-80C4-B99C0FF05541}"/>
              </a:ext>
            </a:extLst>
          </p:cNvPr>
          <p:cNvSpPr txBox="1"/>
          <p:nvPr/>
        </p:nvSpPr>
        <p:spPr>
          <a:xfrm>
            <a:off x="389467" y="2170472"/>
            <a:ext cx="5385719" cy="389952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Available connectivity options and at school locations.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Close to optimal ways to connect schools to fiber optical 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Schools covered with 4G.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Schools located close to fiber nodes and cell towers.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 categories to be selected for pilot project activities.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Schools (or regions) that require less/more investment than others.</a:t>
            </a:r>
          </a:p>
          <a:p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00B0F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Link to the infrastructure map example</a:t>
            </a:r>
            <a:endParaRPr lang="en-TR" sz="1000" dirty="0">
              <a:solidFill>
                <a:srgbClr val="00B0F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4113E9-D0B4-4346-84CC-0F161AA7A0A0}"/>
              </a:ext>
            </a:extLst>
          </p:cNvPr>
          <p:cNvSpPr txBox="1"/>
          <p:nvPr/>
        </p:nvSpPr>
        <p:spPr>
          <a:xfrm>
            <a:off x="389467" y="1525022"/>
            <a:ext cx="6096000" cy="463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>
                <a:solidFill>
                  <a:srgbClr val="00B0F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 Cases</a:t>
            </a:r>
            <a:endParaRPr lang="en-US"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5AE53361-2177-D789-06AC-19452065BC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49"/>
          <a:stretch/>
        </p:blipFill>
        <p:spPr bwMode="auto">
          <a:xfrm>
            <a:off x="5979696" y="758324"/>
            <a:ext cx="5932108" cy="5137150"/>
          </a:xfrm>
          <a:prstGeom prst="rect">
            <a:avLst/>
          </a:prstGeom>
          <a:effectLst>
            <a:softEdge rad="103926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D1D4B567-B838-9D88-A6AE-472ECA1F4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095" y="4206843"/>
            <a:ext cx="865473" cy="14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24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9E0EA078-0B8C-B84F-A866-92D92355B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782" y="1343098"/>
            <a:ext cx="6679218" cy="4538526"/>
          </a:xfrm>
          <a:prstGeom prst="rect">
            <a:avLst/>
          </a:prstGeom>
          <a:effectLst>
            <a:softEdge rad="103926"/>
          </a:effectLst>
        </p:spPr>
      </p:pic>
      <p:sp>
        <p:nvSpPr>
          <p:cNvPr id="7" name="Chord 6">
            <a:extLst>
              <a:ext uri="{FF2B5EF4-FFF2-40B4-BE49-F238E27FC236}">
                <a16:creationId xmlns:a16="http://schemas.microsoft.com/office/drawing/2014/main" id="{F96E54FD-A4A3-6B4B-9B76-F9C09FE52BCC}"/>
              </a:ext>
            </a:extLst>
          </p:cNvPr>
          <p:cNvSpPr/>
          <p:nvPr/>
        </p:nvSpPr>
        <p:spPr>
          <a:xfrm rot="4047564">
            <a:off x="4613584" y="-330716"/>
            <a:ext cx="3487054" cy="6295350"/>
          </a:xfrm>
          <a:prstGeom prst="chord">
            <a:avLst>
              <a:gd name="adj1" fmla="val 2700000"/>
              <a:gd name="adj2" fmla="val 1588998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T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F474CE-B921-40CF-B260-1FD1BF352718}"/>
              </a:ext>
            </a:extLst>
          </p:cNvPr>
          <p:cNvSpPr txBox="1"/>
          <p:nvPr/>
        </p:nvSpPr>
        <p:spPr>
          <a:xfrm>
            <a:off x="389467" y="758323"/>
            <a:ext cx="856314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 Planning (Pilot)</a:t>
            </a: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F1350E-3A17-E94C-80C4-B99C0FF05541}"/>
              </a:ext>
            </a:extLst>
          </p:cNvPr>
          <p:cNvSpPr txBox="1"/>
          <p:nvPr/>
        </p:nvSpPr>
        <p:spPr>
          <a:xfrm>
            <a:off x="389467" y="1546631"/>
            <a:ext cx="6203838" cy="212558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ITU and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MegaEdu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chose the settlement of Belem from Para state for possible collaboration on connectivity and cost models.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Infrastructure Business Planning Toolkit: demand, revenue,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CapEx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OpEx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NPV.</a:t>
            </a:r>
            <a:endParaRPr lang="en-GB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FF787F-BA6C-C306-66A0-1266B202BC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98" t="2718" r="5422" b="2028"/>
          <a:stretch/>
        </p:blipFill>
        <p:spPr>
          <a:xfrm>
            <a:off x="565247" y="3959511"/>
            <a:ext cx="1999423" cy="1922113"/>
          </a:xfrm>
          <a:prstGeom prst="rect">
            <a:avLst/>
          </a:prstGeom>
          <a:effectLst>
            <a:softEdge rad="103926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4A9F74-8B8C-9A0A-2DB9-D396DE10F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5752" y="3959511"/>
            <a:ext cx="2907030" cy="192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68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2">
            <a:extLst>
              <a:ext uri="{FF2B5EF4-FFF2-40B4-BE49-F238E27FC236}">
                <a16:creationId xmlns:a16="http://schemas.microsoft.com/office/drawing/2014/main" id="{F5552DD4-DE1C-4024-BE79-F777BA6F78C1}"/>
              </a:ext>
            </a:extLst>
          </p:cNvPr>
          <p:cNvPicPr/>
          <p:nvPr/>
        </p:nvPicPr>
        <p:blipFill>
          <a:blip r:embed="rId2"/>
          <a:srcRect l="26463" r="26463"/>
          <a:stretch/>
        </p:blipFill>
        <p:spPr>
          <a:xfrm>
            <a:off x="10672133" y="642718"/>
            <a:ext cx="1130400" cy="1400760"/>
          </a:xfrm>
          <a:prstGeom prst="rect">
            <a:avLst/>
          </a:prstGeom>
          <a:ln w="0">
            <a:noFill/>
          </a:ln>
        </p:spPr>
      </p:pic>
      <p:sp>
        <p:nvSpPr>
          <p:cNvPr id="7" name="Chord 6">
            <a:extLst>
              <a:ext uri="{FF2B5EF4-FFF2-40B4-BE49-F238E27FC236}">
                <a16:creationId xmlns:a16="http://schemas.microsoft.com/office/drawing/2014/main" id="{F96E54FD-A4A3-6B4B-9B76-F9C09FE52BCC}"/>
              </a:ext>
            </a:extLst>
          </p:cNvPr>
          <p:cNvSpPr/>
          <p:nvPr/>
        </p:nvSpPr>
        <p:spPr>
          <a:xfrm rot="4047564">
            <a:off x="4493269" y="-330716"/>
            <a:ext cx="3487054" cy="6295350"/>
          </a:xfrm>
          <a:prstGeom prst="chord">
            <a:avLst>
              <a:gd name="adj1" fmla="val 2700000"/>
              <a:gd name="adj2" fmla="val 1588998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T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F474CE-B921-40CF-B260-1FD1BF352718}"/>
              </a:ext>
            </a:extLst>
          </p:cNvPr>
          <p:cNvSpPr txBox="1"/>
          <p:nvPr/>
        </p:nvSpPr>
        <p:spPr>
          <a:xfrm>
            <a:off x="389467" y="758323"/>
            <a:ext cx="856314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Fiber</a:t>
            </a:r>
            <a:r>
              <a:rPr lang="en-GB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path model</a:t>
            </a: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067F8F-022D-F59E-5E3E-82711EDD15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15" r="17412"/>
          <a:stretch/>
        </p:blipFill>
        <p:spPr>
          <a:xfrm>
            <a:off x="4103062" y="758323"/>
            <a:ext cx="7981063" cy="5295900"/>
          </a:xfrm>
          <a:prstGeom prst="rect">
            <a:avLst/>
          </a:prstGeom>
          <a:effectLst>
            <a:softEdge rad="103926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8C16A9F-11D2-E3C0-F0E7-78B17FECAF9C}"/>
              </a:ext>
            </a:extLst>
          </p:cNvPr>
          <p:cNvSpPr txBox="1"/>
          <p:nvPr/>
        </p:nvSpPr>
        <p:spPr>
          <a:xfrm>
            <a:off x="389468" y="1546631"/>
            <a:ext cx="3629080" cy="420307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Pipeline: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Input data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Clustering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Calculating MST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Merging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Extracting shortest paths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Identifying branching points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Calculating distances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Feeding the distances into economic model</a:t>
            </a:r>
          </a:p>
        </p:txBody>
      </p:sp>
    </p:spTree>
    <p:extLst>
      <p:ext uri="{BB962C8B-B14F-4D97-AF65-F5344CB8AC3E}">
        <p14:creationId xmlns:p14="http://schemas.microsoft.com/office/powerpoint/2010/main" val="1181994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AF474CE-B921-40CF-B260-1FD1BF352718}"/>
              </a:ext>
            </a:extLst>
          </p:cNvPr>
          <p:cNvSpPr txBox="1"/>
          <p:nvPr/>
        </p:nvSpPr>
        <p:spPr>
          <a:xfrm>
            <a:off x="389467" y="758323"/>
            <a:ext cx="856314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Fiber</a:t>
            </a:r>
            <a:r>
              <a:rPr lang="en-GB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path model</a:t>
            </a: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A393FC4-794F-4F91-A7D1-21B863ABCF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853726"/>
              </p:ext>
            </p:extLst>
          </p:nvPr>
        </p:nvGraphicFramePr>
        <p:xfrm>
          <a:off x="220580" y="4552186"/>
          <a:ext cx="11745297" cy="16608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0093">
                  <a:extLst>
                    <a:ext uri="{9D8B030D-6E8A-4147-A177-3AD203B41FA5}">
                      <a16:colId xmlns:a16="http://schemas.microsoft.com/office/drawing/2014/main" val="3629327353"/>
                    </a:ext>
                  </a:extLst>
                </a:gridCol>
                <a:gridCol w="1872161">
                  <a:extLst>
                    <a:ext uri="{9D8B030D-6E8A-4147-A177-3AD203B41FA5}">
                      <a16:colId xmlns:a16="http://schemas.microsoft.com/office/drawing/2014/main" val="1896303503"/>
                    </a:ext>
                  </a:extLst>
                </a:gridCol>
                <a:gridCol w="1764152">
                  <a:extLst>
                    <a:ext uri="{9D8B030D-6E8A-4147-A177-3AD203B41FA5}">
                      <a16:colId xmlns:a16="http://schemas.microsoft.com/office/drawing/2014/main" val="1061418404"/>
                    </a:ext>
                  </a:extLst>
                </a:gridCol>
                <a:gridCol w="1710147">
                  <a:extLst>
                    <a:ext uri="{9D8B030D-6E8A-4147-A177-3AD203B41FA5}">
                      <a16:colId xmlns:a16="http://schemas.microsoft.com/office/drawing/2014/main" val="3135165504"/>
                    </a:ext>
                  </a:extLst>
                </a:gridCol>
                <a:gridCol w="1944166">
                  <a:extLst>
                    <a:ext uri="{9D8B030D-6E8A-4147-A177-3AD203B41FA5}">
                      <a16:colId xmlns:a16="http://schemas.microsoft.com/office/drawing/2014/main" val="1309765964"/>
                    </a:ext>
                  </a:extLst>
                </a:gridCol>
                <a:gridCol w="1422123">
                  <a:extLst>
                    <a:ext uri="{9D8B030D-6E8A-4147-A177-3AD203B41FA5}">
                      <a16:colId xmlns:a16="http://schemas.microsoft.com/office/drawing/2014/main" val="3580936415"/>
                    </a:ext>
                  </a:extLst>
                </a:gridCol>
                <a:gridCol w="1952455">
                  <a:extLst>
                    <a:ext uri="{9D8B030D-6E8A-4147-A177-3AD203B41FA5}">
                      <a16:colId xmlns:a16="http://schemas.microsoft.com/office/drawing/2014/main" val="1591893034"/>
                    </a:ext>
                  </a:extLst>
                </a:gridCol>
              </a:tblGrid>
              <a:tr h="1605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</a:rPr>
                        <a:t>school_code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distance_to_fiber_node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osm_part_of_distance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closest_fiber_node_id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path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closest_vertice_id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closest_vertice_distance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ctr"/>
                </a:tc>
                <a:extLst>
                  <a:ext uri="{0D108BD9-81ED-4DB2-BD59-A6C34878D82A}">
                    <a16:rowId xmlns:a16="http://schemas.microsoft.com/office/drawing/2014/main" val="2264713542"/>
                  </a:ext>
                </a:extLst>
              </a:tr>
              <a:tr h="124024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11001798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126538.909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102252.859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13051202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[11001798, 'intersect_11003413', 3756074863, 'intersect_13078186', 4548048687, 4582282869, 324957536, 3007864333, 'intersect_13105833', 2125726041, 13051202]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intersect_11003413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953.695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1" marR="7441" marT="7441" marB="0" anchor="b"/>
                </a:tc>
                <a:extLst>
                  <a:ext uri="{0D108BD9-81ED-4DB2-BD59-A6C34878D82A}">
                    <a16:rowId xmlns:a16="http://schemas.microsoft.com/office/drawing/2014/main" val="321348515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DBCECCA-AAE7-A4A6-72C4-07A693CD52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78"/>
          <a:stretch/>
        </p:blipFill>
        <p:spPr>
          <a:xfrm>
            <a:off x="3874167" y="1343098"/>
            <a:ext cx="8091709" cy="3084524"/>
          </a:xfrm>
          <a:prstGeom prst="rect">
            <a:avLst/>
          </a:prstGeom>
          <a:effectLst>
            <a:softEdge rad="103926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FEAC07-8D1C-AA0F-D9B1-9E0838749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80" y="1343098"/>
            <a:ext cx="3773904" cy="3084524"/>
          </a:xfrm>
          <a:prstGeom prst="rect">
            <a:avLst/>
          </a:prstGeom>
          <a:effectLst>
            <a:softEdge rad="103926"/>
          </a:effectLst>
        </p:spPr>
      </p:pic>
    </p:spTree>
    <p:extLst>
      <p:ext uri="{BB962C8B-B14F-4D97-AF65-F5344CB8AC3E}">
        <p14:creationId xmlns:p14="http://schemas.microsoft.com/office/powerpoint/2010/main" val="346022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2">
            <a:extLst>
              <a:ext uri="{FF2B5EF4-FFF2-40B4-BE49-F238E27FC236}">
                <a16:creationId xmlns:a16="http://schemas.microsoft.com/office/drawing/2014/main" id="{F5552DD4-DE1C-4024-BE79-F777BA6F78C1}"/>
              </a:ext>
            </a:extLst>
          </p:cNvPr>
          <p:cNvPicPr/>
          <p:nvPr/>
        </p:nvPicPr>
        <p:blipFill>
          <a:blip r:embed="rId2"/>
          <a:srcRect l="26463" r="26463"/>
          <a:stretch/>
        </p:blipFill>
        <p:spPr>
          <a:xfrm>
            <a:off x="10672133" y="642718"/>
            <a:ext cx="1130400" cy="1400760"/>
          </a:xfrm>
          <a:prstGeom prst="rect">
            <a:avLst/>
          </a:prstGeom>
          <a:ln w="0"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AF474CE-B921-40CF-B260-1FD1BF352718}"/>
              </a:ext>
            </a:extLst>
          </p:cNvPr>
          <p:cNvSpPr txBox="1"/>
          <p:nvPr/>
        </p:nvSpPr>
        <p:spPr>
          <a:xfrm>
            <a:off x="389467" y="758323"/>
            <a:ext cx="856314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Next steps</a:t>
            </a: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99DEA5-534E-C938-ECDF-46C4D52D23FC}"/>
              </a:ext>
            </a:extLst>
          </p:cNvPr>
          <p:cNvSpPr txBox="1"/>
          <p:nvPr/>
        </p:nvSpPr>
        <p:spPr>
          <a:xfrm>
            <a:off x="389466" y="1546631"/>
            <a:ext cx="10114101" cy="212558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Calculate routes between schools and fiber points for the whole Brazil.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Identify alternative technologies to connect schools where fiber connection is not viable.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Provide cost estimates to connect schools with fiber and alternative technologies.</a:t>
            </a:r>
          </a:p>
          <a:p>
            <a:pPr>
              <a:lnSpc>
                <a:spcPct val="150000"/>
              </a:lnSpc>
            </a:pPr>
            <a:endParaRPr lang="en-GB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28395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6F124969F0EEA4085E26F59F5AD54CB" ma:contentTypeVersion="14" ma:contentTypeDescription="Create a new document." ma:contentTypeScope="" ma:versionID="f4973e01adfb8d5784f4353c26ceea53">
  <xsd:schema xmlns:xsd="http://www.w3.org/2001/XMLSchema" xmlns:xs="http://www.w3.org/2001/XMLSchema" xmlns:p="http://schemas.microsoft.com/office/2006/metadata/properties" xmlns:ns1="http://schemas.microsoft.com/sharepoint/v3" xmlns:ns2="5d4a7aea-f596-4c54-95b3-7e3bba5cc14b" xmlns:ns3="f88f9438-ed65-4d0e-a93b-a1e27c31ecd8" targetNamespace="http://schemas.microsoft.com/office/2006/metadata/properties" ma:root="true" ma:fieldsID="8720cdca5231f8b192fd19d3d8048679" ns1:_="" ns2:_="" ns3:_="">
    <xsd:import namespace="http://schemas.microsoft.com/sharepoint/v3"/>
    <xsd:import namespace="5d4a7aea-f596-4c54-95b3-7e3bba5cc14b"/>
    <xsd:import namespace="f88f9438-ed65-4d0e-a93b-a1e27c31ecd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OCR" minOccurs="0"/>
                <xsd:element ref="ns2:MediaLengthInSecond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4a7aea-f596-4c54-95b3-7e3bba5cc1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8f9438-ed65-4d0e-a93b-a1e27c31ecd8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88f9438-ed65-4d0e-a93b-a1e27c31ecd8">
      <UserInfo>
        <DisplayName>Duran de Bernardo, Maria</DisplayName>
        <AccountId>85</AccountId>
        <AccountType/>
      </UserInfo>
    </SharedWithUsers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10DC126D-E8DE-485F-A18B-CB143A2A7C83}">
  <ds:schemaRefs>
    <ds:schemaRef ds:uri="5d4a7aea-f596-4c54-95b3-7e3bba5cc14b"/>
    <ds:schemaRef ds:uri="f88f9438-ed65-4d0e-a93b-a1e27c31ecd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9631252-E1DF-402B-AF70-09263083780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A68C6F3-7F26-40E7-B188-AAFAE463E4CF}">
  <ds:schemaRefs>
    <ds:schemaRef ds:uri="5d4a7aea-f596-4c54-95b3-7e3bba5cc14b"/>
    <ds:schemaRef ds:uri="f88f9438-ed65-4d0e-a93b-a1e27c31ecd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279</Words>
  <Application>Microsoft Office PowerPoint</Application>
  <PresentationFormat>Widescreen</PresentationFormat>
  <Paragraphs>54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ITU-FCDO PARTNERSHIP –  BRAZIL SCHOOL CONNECTIVITY STATUS UPDATE</dc:title>
  <dc:creator>Duran de Bernardo, Maria</dc:creator>
  <cp:lastModifiedBy>Shchetko, Ihar</cp:lastModifiedBy>
  <cp:revision>7</cp:revision>
  <dcterms:created xsi:type="dcterms:W3CDTF">2022-03-08T10:41:21Z</dcterms:created>
  <dcterms:modified xsi:type="dcterms:W3CDTF">2022-07-19T19:43:22Z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0x01010096F124969F0EEA4085E26F59F5AD54CB</vt:lpwstr>
  </property>
  <property fmtid="{D5CDD505-2E9C-101B-9397-08002B2CF9AE}" pid="3" name="MediaServiceImageTags">
    <vt:lpwstr/>
  </property>
</Properties>
</file>

<file path=docProps/thumbnail.jpeg>
</file>